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76" r:id="rId4"/>
    <p:sldId id="277" r:id="rId5"/>
    <p:sldId id="278" r:id="rId6"/>
    <p:sldId id="279" r:id="rId7"/>
    <p:sldId id="257" r:id="rId8"/>
    <p:sldId id="263" r:id="rId9"/>
    <p:sldId id="264" r:id="rId10"/>
    <p:sldId id="258" r:id="rId11"/>
    <p:sldId id="259" r:id="rId12"/>
    <p:sldId id="265" r:id="rId13"/>
    <p:sldId id="266" r:id="rId14"/>
    <p:sldId id="260" r:id="rId15"/>
    <p:sldId id="261" r:id="rId16"/>
    <p:sldId id="262" r:id="rId17"/>
    <p:sldId id="271" r:id="rId18"/>
    <p:sldId id="272" r:id="rId19"/>
    <p:sldId id="273" r:id="rId20"/>
    <p:sldId id="274" r:id="rId21"/>
    <p:sldId id="275" r:id="rId22"/>
    <p:sldId id="267" r:id="rId23"/>
    <p:sldId id="269" r:id="rId24"/>
    <p:sldId id="28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 txBox="1">
            <a:spLocks/>
          </p:cNvSpPr>
          <p:nvPr/>
        </p:nvSpPr>
        <p:spPr>
          <a:xfrm>
            <a:off x="334434" y="6376989"/>
            <a:ext cx="768351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fld id="{95F0CE06-60A3-4DE1-A24C-8A7CC8D2C32A}" type="slidenum">
              <a:rPr lang="zh-CN" altLang="en-US" b="0" smtClean="0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endParaRPr lang="en-US" altLang="zh-CN" b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b="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24414"/>
            <a:ext cx="12192000" cy="2060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0">
              <a:solidFill>
                <a:prstClr val="white"/>
              </a:solidFill>
            </a:endParaRPr>
          </a:p>
        </p:txBody>
      </p:sp>
      <p:cxnSp>
        <p:nvCxnSpPr>
          <p:cNvPr id="5" name="直接连接符 7"/>
          <p:cNvCxnSpPr/>
          <p:nvPr/>
        </p:nvCxnSpPr>
        <p:spPr>
          <a:xfrm>
            <a:off x="3253318" y="5805488"/>
            <a:ext cx="8987367" cy="0"/>
          </a:xfrm>
          <a:prstGeom prst="line">
            <a:avLst/>
          </a:prstGeom>
          <a:ln w="3175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东大校徽111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75" y="4899647"/>
            <a:ext cx="2495551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7056107" y="6372225"/>
            <a:ext cx="3764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东南大学数学学院 </a:t>
            </a:r>
            <a:r>
              <a:rPr lang="en-US" altLang="zh-CN" dirty="0" err="1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Sch.Math.SEU</a:t>
            </a:r>
            <a:endParaRPr lang="zh-CN" altLang="en-US" sz="1500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灯片编号占位符 23"/>
          <p:cNvSpPr>
            <a:spLocks noGrp="1"/>
          </p:cNvSpPr>
          <p:nvPr>
            <p:ph type="sldNum" sz="quarter" idx="10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71A07205-3F07-4131-9E34-7563E151EB2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063" y="6314009"/>
            <a:ext cx="607616" cy="4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43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334434" y="6377385"/>
            <a:ext cx="768351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fld id="{95F0CE06-60A3-4DE1-A24C-8A7CC8D2C32A}" type="slidenum">
              <a:rPr lang="zh-CN" altLang="en-US" b="0" smtClean="0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>
                <a:defRPr/>
              </a:pPr>
              <a:t>‹#›</a:t>
            </a:fld>
            <a:endParaRPr lang="en-US" altLang="zh-CN" b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4824810"/>
            <a:ext cx="12192000" cy="2060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0">
              <a:solidFill>
                <a:prstClr val="white"/>
              </a:solidFill>
            </a:endParaRPr>
          </a:p>
        </p:txBody>
      </p:sp>
      <p:cxnSp>
        <p:nvCxnSpPr>
          <p:cNvPr id="14" name="直接连接符 7"/>
          <p:cNvCxnSpPr/>
          <p:nvPr/>
        </p:nvCxnSpPr>
        <p:spPr>
          <a:xfrm>
            <a:off x="3253318" y="5805884"/>
            <a:ext cx="8987367" cy="0"/>
          </a:xfrm>
          <a:prstGeom prst="line">
            <a:avLst/>
          </a:prstGeom>
          <a:ln w="3175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 descr="东大校徽111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75" y="4900043"/>
            <a:ext cx="2495551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7056107" y="6372621"/>
            <a:ext cx="3764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东南大学数学学院 </a:t>
            </a:r>
            <a:r>
              <a:rPr lang="en-US" altLang="zh-CN" dirty="0" err="1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Sch.Math.SEU</a:t>
            </a:r>
            <a:endParaRPr lang="zh-CN" altLang="en-US" sz="1500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063" y="6314405"/>
            <a:ext cx="607616" cy="4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1912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20637"/>
            <a:ext cx="12192000" cy="977901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b="0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90133" y="6570663"/>
            <a:ext cx="541867" cy="195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b="0">
              <a:solidFill>
                <a:prstClr val="white"/>
              </a:solidFill>
            </a:endParaRPr>
          </a:p>
        </p:txBody>
      </p:sp>
      <p:pic>
        <p:nvPicPr>
          <p:cNvPr id="6" name="Picture 4" descr="东大校徽111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680" y="1350019"/>
            <a:ext cx="10972800" cy="4525963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p"/>
              <a:defRPr sz="28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buFont typeface="Wingdings" panose="05000000000000000000" pitchFamily="2" charset="2"/>
              <a:buChar char="p"/>
              <a:defRPr sz="24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None/>
              <a:defRPr sz="20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1169567" y="-117776"/>
            <a:ext cx="10972800" cy="1143000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日期占位符 21"/>
          <p:cNvSpPr>
            <a:spLocks noGrp="1"/>
          </p:cNvSpPr>
          <p:nvPr>
            <p:ph type="dt" sz="half" idx="10"/>
          </p:nvPr>
        </p:nvSpPr>
        <p:spPr>
          <a:xfrm>
            <a:off x="1174751" y="64452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fld id="{248B3559-2B80-486A-889F-530A80A7CA61}" type="datetimeFigureOut">
              <a:rPr lang="zh-CN" altLang="en-US" smtClean="0"/>
              <a:t>2021/6/8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533" y="1456"/>
            <a:ext cx="1314219" cy="98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07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8B3559-2B80-486A-889F-530A80A7CA61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A07205-3F07-4131-9E34-7563E151E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093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8B3559-2B80-486A-889F-530A80A7CA61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A07205-3F07-4131-9E34-7563E151E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34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167" y="609600"/>
            <a:ext cx="1138766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02168" y="1905001"/>
            <a:ext cx="5592233" cy="41941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1" y="1905000"/>
            <a:ext cx="5592233" cy="20208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1" y="4078289"/>
            <a:ext cx="5592233" cy="20208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48B3559-2B80-486A-889F-530A80A7CA61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1A07205-3F07-4131-9E34-7563E151E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131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167" y="609600"/>
            <a:ext cx="1138766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02168" y="1905001"/>
            <a:ext cx="5592233" cy="41941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1" y="1905001"/>
            <a:ext cx="5592233" cy="41941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48B3559-2B80-486A-889F-530A80A7CA61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1A07205-3F07-4131-9E34-7563E151E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58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02167" y="609601"/>
            <a:ext cx="11387667" cy="5489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48B3559-2B80-486A-889F-530A80A7CA61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1A07205-3F07-4131-9E34-7563E151E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124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8B3559-2B80-486A-889F-530A80A7CA61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A07205-3F07-4131-9E34-7563E151E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7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4417" y="162877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329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48A0DCC-832B-44F1-97FA-172761A4F7A3}"/>
              </a:ext>
            </a:extLst>
          </p:cNvPr>
          <p:cNvSpPr txBox="1"/>
          <p:nvPr/>
        </p:nvSpPr>
        <p:spPr>
          <a:xfrm>
            <a:off x="1434517" y="1870745"/>
            <a:ext cx="9487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FFFF00"/>
                </a:solidFill>
                <a:latin typeface="+mj-ea"/>
                <a:ea typeface="+mj-ea"/>
              </a:rPr>
              <a:t>数学建模与数学实验复习</a:t>
            </a:r>
          </a:p>
        </p:txBody>
      </p:sp>
    </p:spTree>
    <p:extLst>
      <p:ext uri="{BB962C8B-B14F-4D97-AF65-F5344CB8AC3E}">
        <p14:creationId xmlns:p14="http://schemas.microsoft.com/office/powerpoint/2010/main" val="1856578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150798"/>
            <a:ext cx="11270486" cy="1566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4" y="2843193"/>
            <a:ext cx="10559738" cy="26661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567" y="5827490"/>
            <a:ext cx="9748369" cy="67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6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" y="1292316"/>
            <a:ext cx="11540035" cy="11125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4" y="2542464"/>
            <a:ext cx="11833143" cy="424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6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1025224"/>
            <a:ext cx="9473184" cy="54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5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278"/>
            <a:ext cx="10827443" cy="7929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7" y="2642616"/>
            <a:ext cx="11185342" cy="320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3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28" y="1187777"/>
            <a:ext cx="9182428" cy="13726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92" y="3011237"/>
            <a:ext cx="9361897" cy="331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4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93" y="1140642"/>
            <a:ext cx="9431334" cy="23105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88" y="3566609"/>
            <a:ext cx="7936992" cy="314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13" y="1302334"/>
            <a:ext cx="11406282" cy="377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80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022354" y="5602523"/>
            <a:ext cx="472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称为</a:t>
            </a:r>
            <a:r>
              <a:rPr lang="zh-CN" altLang="en-US" sz="2800" b="1" dirty="0">
                <a:solidFill>
                  <a:srgbClr val="5F03B3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拉格朗日插值基函数</a:t>
            </a:r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。</a:t>
            </a:r>
          </a:p>
        </p:txBody>
      </p:sp>
      <p:graphicFrame>
        <p:nvGraphicFramePr>
          <p:cNvPr id="21507" name="Object 3"/>
          <p:cNvGraphicFramePr>
            <a:graphicFrameLocks noChangeAspect="1"/>
          </p:cNvGraphicFramePr>
          <p:nvPr>
            <p:extLst/>
          </p:nvPr>
        </p:nvGraphicFramePr>
        <p:xfrm>
          <a:off x="2999656" y="2314971"/>
          <a:ext cx="2722562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r:id="rId3" imgW="1182126" imgH="432175" progId="Equation.DSMT4">
                  <p:embed/>
                </p:oleObj>
              </mc:Choice>
              <mc:Fallback>
                <p:oleObj r:id="rId3" imgW="1182126" imgH="43217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9656" y="2314971"/>
                        <a:ext cx="2722562" cy="992188"/>
                      </a:xfrm>
                      <a:prstGeom prst="rect">
                        <a:avLst/>
                      </a:prstGeom>
                      <a:solidFill>
                        <a:srgbClr val="0000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Text Box 4"/>
          <p:cNvSpPr txBox="1">
            <a:spLocks noChangeArrowheads="1"/>
          </p:cNvSpPr>
          <p:nvPr/>
        </p:nvSpPr>
        <p:spPr bwMode="auto">
          <a:xfrm>
            <a:off x="585206" y="1325803"/>
            <a:ext cx="105851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拉格朗日插值多项式公式也可以通过构造插值基函数方法直接得到</a:t>
            </a:r>
            <a:r>
              <a:rPr lang="zh-CN" altLang="zh-CN" sz="2800" dirty="0">
                <a:latin typeface="Times New Roman" panose="02020603050405020304" pitchFamily="18" charset="0"/>
                <a:ea typeface="隶书" panose="02010509060101010101" pitchFamily="49" charset="-122"/>
              </a:rPr>
              <a:t>:</a:t>
            </a:r>
            <a:endParaRPr lang="zh-CN" altLang="zh-CN" sz="2400" dirty="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877794" y="2530872"/>
            <a:ext cx="3959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latin typeface="Times New Roman" panose="02020603050405020304" pitchFamily="18" charset="0"/>
                <a:ea typeface="隶书" panose="02010509060101010101" pitchFamily="49" charset="-122"/>
              </a:rPr>
              <a:t>其中</a:t>
            </a:r>
            <a:r>
              <a:rPr lang="zh-CN" altLang="zh-CN" sz="2800" i="1">
                <a:latin typeface="Times New Roman" panose="02020603050405020304" pitchFamily="18" charset="0"/>
                <a:ea typeface="隶书" panose="02010509060101010101" pitchFamily="49" charset="-122"/>
              </a:rPr>
              <a:t>l</a:t>
            </a:r>
            <a:r>
              <a:rPr lang="zh-CN" altLang="zh-CN" sz="2800" i="1" baseline="-25000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r>
              <a:rPr lang="zh-CN" altLang="zh-CN" sz="2800">
                <a:latin typeface="Times New Roman" panose="02020603050405020304" pitchFamily="18" charset="0"/>
                <a:ea typeface="隶书" panose="02010509060101010101" pitchFamily="49" charset="-122"/>
              </a:rPr>
              <a:t>(</a:t>
            </a:r>
            <a:r>
              <a:rPr lang="zh-CN" altLang="zh-CN" sz="2800" i="1">
                <a:latin typeface="Times New Roman" panose="02020603050405020304" pitchFamily="18" charset="0"/>
                <a:ea typeface="隶书" panose="02010509060101010101" pitchFamily="49" charset="-122"/>
              </a:rPr>
              <a:t>x</a:t>
            </a:r>
            <a:r>
              <a:rPr lang="zh-CN" altLang="zh-CN" sz="2800">
                <a:latin typeface="Times New Roman" panose="02020603050405020304" pitchFamily="18" charset="0"/>
                <a:ea typeface="隶书" panose="02010509060101010101" pitchFamily="49" charset="-122"/>
              </a:rPr>
              <a:t>) </a:t>
            </a:r>
            <a:r>
              <a:rPr lang="zh-CN" altLang="en-US" sz="2800">
                <a:latin typeface="Times New Roman" panose="02020603050405020304" pitchFamily="18" charset="0"/>
                <a:ea typeface="隶书" panose="02010509060101010101" pitchFamily="49" charset="-122"/>
              </a:rPr>
              <a:t>为</a:t>
            </a:r>
            <a:r>
              <a:rPr lang="zh-CN" altLang="zh-CN" sz="2800" i="1">
                <a:latin typeface="Times New Roman" panose="02020603050405020304" pitchFamily="18" charset="0"/>
                <a:ea typeface="隶书" panose="02010509060101010101" pitchFamily="49" charset="-122"/>
              </a:rPr>
              <a:t>n</a:t>
            </a:r>
            <a:r>
              <a:rPr lang="zh-CN" altLang="en-US" sz="2800">
                <a:latin typeface="Times New Roman" panose="02020603050405020304" pitchFamily="18" charset="0"/>
                <a:ea typeface="隶书" panose="02010509060101010101" pitchFamily="49" charset="-122"/>
              </a:rPr>
              <a:t>次多项式</a:t>
            </a:r>
            <a:endParaRPr lang="zh-CN" altLang="en-US" sz="240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aphicFrame>
        <p:nvGraphicFramePr>
          <p:cNvPr id="21510" name="Object 6"/>
          <p:cNvGraphicFramePr>
            <a:graphicFrameLocks noChangeAspect="1"/>
          </p:cNvGraphicFramePr>
          <p:nvPr>
            <p:extLst/>
          </p:nvPr>
        </p:nvGraphicFramePr>
        <p:xfrm>
          <a:off x="2022354" y="3435746"/>
          <a:ext cx="3353566" cy="824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Equation" r:id="rId5" imgW="1498320" imgH="457200" progId="Equation.DSMT4">
                  <p:embed/>
                </p:oleObj>
              </mc:Choice>
              <mc:Fallback>
                <p:oleObj name="Equation" r:id="rId5" imgW="14983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2354" y="3435746"/>
                        <a:ext cx="3353566" cy="8248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/>
          <p:cNvGraphicFramePr>
            <a:graphicFrameLocks noChangeAspect="1"/>
          </p:cNvGraphicFramePr>
          <p:nvPr>
            <p:extLst/>
          </p:nvPr>
        </p:nvGraphicFramePr>
        <p:xfrm>
          <a:off x="2828926" y="4418013"/>
          <a:ext cx="7204139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7" imgW="2654280" imgH="469800" progId="Equation.DSMT4">
                  <p:embed/>
                </p:oleObj>
              </mc:Choice>
              <mc:Fallback>
                <p:oleObj name="Equation" r:id="rId7" imgW="265428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926" y="4418013"/>
                        <a:ext cx="7204139" cy="1027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2284108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297" name="Text Box 3"/>
          <p:cNvSpPr txBox="1">
            <a:spLocks noChangeArrowheads="1"/>
          </p:cNvSpPr>
          <p:nvPr/>
        </p:nvSpPr>
        <p:spPr bwMode="auto">
          <a:xfrm>
            <a:off x="1555751" y="1171575"/>
            <a:ext cx="1204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</a:rPr>
              <a:t>特别地</a:t>
            </a:r>
            <a:r>
              <a:rPr lang="zh-CN" altLang="zh-CN" sz="2400" b="1"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12298" name="Text Box 4"/>
          <p:cNvSpPr txBox="1">
            <a:spLocks noChangeArrowheads="1"/>
          </p:cNvSpPr>
          <p:nvPr/>
        </p:nvSpPr>
        <p:spPr bwMode="auto">
          <a:xfrm>
            <a:off x="1555751" y="1628776"/>
            <a:ext cx="32768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</a:rPr>
              <a:t>一次</a:t>
            </a:r>
            <a:r>
              <a:rPr lang="zh-CN" altLang="zh-CN" sz="2400" b="1" dirty="0">
                <a:latin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</a:rPr>
              <a:t>线性</a:t>
            </a:r>
            <a:r>
              <a:rPr lang="zh-CN" altLang="zh-CN" sz="2400" b="1" dirty="0">
                <a:latin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</a:rPr>
              <a:t>插值多项式</a:t>
            </a:r>
            <a:r>
              <a:rPr lang="zh-CN" altLang="zh-CN" sz="2400" b="1" dirty="0">
                <a:latin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12293" name="Object 12"/>
          <p:cNvGraphicFramePr>
            <a:graphicFrameLocks noChangeAspect="1"/>
          </p:cNvGraphicFramePr>
          <p:nvPr>
            <p:extLst/>
          </p:nvPr>
        </p:nvGraphicFramePr>
        <p:xfrm>
          <a:off x="1659360" y="2160946"/>
          <a:ext cx="4559300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r:id="rId3" imgW="1790700" imgH="431800" progId="Equation.DSMT4">
                  <p:embed/>
                </p:oleObj>
              </mc:Choice>
              <mc:Fallback>
                <p:oleObj r:id="rId3" imgW="17907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9360" y="2160946"/>
                        <a:ext cx="4559300" cy="109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3" name="Text Box 13"/>
          <p:cNvSpPr txBox="1">
            <a:spLocks noChangeArrowheads="1"/>
          </p:cNvSpPr>
          <p:nvPr/>
        </p:nvSpPr>
        <p:spPr bwMode="auto">
          <a:xfrm>
            <a:off x="1631504" y="3344218"/>
            <a:ext cx="3748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</a:rPr>
              <a:t>二次</a:t>
            </a:r>
            <a:r>
              <a:rPr lang="zh-CN" altLang="zh-CN" sz="2400" b="1" dirty="0">
                <a:latin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</a:rPr>
              <a:t>抛物线</a:t>
            </a:r>
            <a:r>
              <a:rPr lang="zh-CN" altLang="zh-CN" sz="2400" b="1" dirty="0">
                <a:latin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</a:rPr>
              <a:t>插值多项式</a:t>
            </a:r>
            <a:r>
              <a:rPr lang="zh-CN" altLang="zh-CN" sz="2400" b="1" dirty="0">
                <a:latin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12294" name="Object 14"/>
          <p:cNvGraphicFramePr>
            <a:graphicFrameLocks noChangeAspect="1"/>
          </p:cNvGraphicFramePr>
          <p:nvPr>
            <p:extLst/>
          </p:nvPr>
        </p:nvGraphicFramePr>
        <p:xfrm>
          <a:off x="1717805" y="3929683"/>
          <a:ext cx="8918575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5" imgW="4622800" imgH="469900" progId="Equation.DSMT4">
                  <p:embed/>
                </p:oleObj>
              </mc:Choice>
              <mc:Fallback>
                <p:oleObj name="Equation" r:id="rId5" imgW="46228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7805" y="3929683"/>
                        <a:ext cx="8918575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4" name="Text Box 15"/>
          <p:cNvSpPr txBox="1">
            <a:spLocks noChangeArrowheads="1"/>
          </p:cNvSpPr>
          <p:nvPr/>
        </p:nvSpPr>
        <p:spPr bwMode="auto">
          <a:xfrm>
            <a:off x="5699125" y="610329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12305" name="Text Box 16"/>
          <p:cNvSpPr txBox="1">
            <a:spLocks noChangeArrowheads="1"/>
          </p:cNvSpPr>
          <p:nvPr/>
        </p:nvSpPr>
        <p:spPr bwMode="auto">
          <a:xfrm>
            <a:off x="4937125" y="610329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 b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749166"/>
      </p:ext>
    </p:extLst>
  </p:cSld>
  <p:clrMapOvr>
    <a:masterClrMapping/>
  </p:clrMapOvr>
  <p:transition>
    <p:blinds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025224"/>
            <a:ext cx="11449272" cy="16347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673960"/>
            <a:ext cx="10585836" cy="89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94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4" y="1382693"/>
            <a:ext cx="9530842" cy="315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70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3361720"/>
            <a:ext cx="7992888" cy="33526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54" y="1268760"/>
            <a:ext cx="8505998" cy="834467"/>
          </a:xfrm>
          <a:prstGeom prst="rect">
            <a:avLst/>
          </a:prstGeom>
        </p:spPr>
      </p:pic>
      <p:graphicFrame>
        <p:nvGraphicFramePr>
          <p:cNvPr id="6" name="Object 14"/>
          <p:cNvGraphicFramePr>
            <a:graphicFrameLocks noChangeAspect="1"/>
          </p:cNvGraphicFramePr>
          <p:nvPr>
            <p:extLst/>
          </p:nvPr>
        </p:nvGraphicFramePr>
        <p:xfrm>
          <a:off x="915510" y="2305928"/>
          <a:ext cx="10081120" cy="1035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Equation" r:id="rId5" imgW="6514920" imgH="469800" progId="Equation.DSMT4">
                  <p:embed/>
                </p:oleObj>
              </mc:Choice>
              <mc:Fallback>
                <p:oleObj name="Equation" r:id="rId5" imgW="651492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510" y="2305928"/>
                        <a:ext cx="10081120" cy="10356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9375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340768"/>
            <a:ext cx="11755084" cy="10081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2564904"/>
            <a:ext cx="95440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76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79" y="1121790"/>
            <a:ext cx="10989509" cy="1569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79" y="2912882"/>
            <a:ext cx="11723425" cy="212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6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83680" y="1350019"/>
            <a:ext cx="3751160" cy="4879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多种群相互作用模型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96112" y="2039112"/>
            <a:ext cx="688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不考虑相互影响时，如果食物来自自然界，非模型中的其它种群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60704" y="2596896"/>
            <a:ext cx="760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作为食饵种群，如果食物充足，则采用自然增长率为正的</a:t>
            </a:r>
            <a:r>
              <a:rPr lang="en-US" altLang="zh-CN" dirty="0"/>
              <a:t>Malthus</a:t>
            </a:r>
            <a:r>
              <a:rPr lang="zh-CN" altLang="en-US" dirty="0"/>
              <a:t>模型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60704" y="3154680"/>
            <a:ext cx="797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作为食饵种群，如果食物不充足，则（加密度制约项）采用</a:t>
            </a:r>
            <a:r>
              <a:rPr lang="en-US" altLang="zh-CN" dirty="0"/>
              <a:t>Logistic</a:t>
            </a:r>
            <a:r>
              <a:rPr lang="zh-CN" altLang="en-US" dirty="0"/>
              <a:t>模型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60704" y="3730752"/>
            <a:ext cx="51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作为捕食者种群，加密度制约项（负的平方项）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60704" y="4251960"/>
            <a:ext cx="4498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种群导数中原则上有正项，也有负项。</a:t>
            </a:r>
            <a:endParaRPr lang="en-US" altLang="zh-CN" dirty="0"/>
          </a:p>
          <a:p>
            <a:r>
              <a:rPr lang="zh-CN" altLang="en-US" dirty="0"/>
              <a:t>正项：出生、捕食、合作</a:t>
            </a:r>
            <a:r>
              <a:rPr lang="en-US" altLang="zh-CN" dirty="0"/>
              <a:t>….</a:t>
            </a:r>
          </a:p>
          <a:p>
            <a:r>
              <a:rPr lang="zh-CN" altLang="en-US" dirty="0"/>
              <a:t>负项：死亡、被捕时、竞争</a:t>
            </a:r>
            <a:r>
              <a:rPr lang="en-US" altLang="zh-CN" dirty="0"/>
              <a:t>…..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169567" y="5239512"/>
                <a:ext cx="6611977" cy="990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种群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的方程中，种群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对种群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的影响一般采用交叉项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表示</a:t>
                </a:r>
                <a:endParaRPr lang="en-US" altLang="zh-CN" dirty="0"/>
              </a:p>
              <a:p>
                <a:r>
                  <a:rPr lang="zh-CN" altLang="en-US" dirty="0"/>
                  <a:t>捕食、合作：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被捕食、竞争：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567" y="5239512"/>
                <a:ext cx="6611977" cy="990271"/>
              </a:xfrm>
              <a:prstGeom prst="rect">
                <a:avLst/>
              </a:prstGeom>
              <a:blipFill>
                <a:blip r:embed="rId2"/>
                <a:stretch>
                  <a:fillRect l="-829" t="-5556" b="-4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87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0ACADA-F532-43A4-BF01-77CAC9CFF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680" y="1350019"/>
            <a:ext cx="10972800" cy="1577739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正则马氏链、抢渡长江、</a:t>
            </a:r>
            <a:r>
              <a:rPr lang="en-US" altLang="zh-CN" dirty="0"/>
              <a:t>SRP</a:t>
            </a:r>
            <a:r>
              <a:rPr lang="zh-CN" altLang="en-US" dirty="0"/>
              <a:t> 、 </a:t>
            </a:r>
            <a:r>
              <a:rPr lang="en-US" altLang="zh-CN" dirty="0"/>
              <a:t>SMTP</a:t>
            </a:r>
            <a:r>
              <a:rPr lang="zh-CN" altLang="en-US" dirty="0"/>
              <a:t> 、传染病模型、</a:t>
            </a:r>
            <a:r>
              <a:rPr lang="en-US" altLang="zh-CN" dirty="0"/>
              <a:t>Volterra</a:t>
            </a:r>
            <a:r>
              <a:rPr lang="zh-CN" altLang="en-US" dirty="0"/>
              <a:t>模型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。。。。。。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4B008F5-D857-40D4-AB26-A29BEFAD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94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7" y="1168923"/>
            <a:ext cx="8169238" cy="32765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367" y="4263577"/>
            <a:ext cx="6601905" cy="4976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104" y="4793778"/>
            <a:ext cx="7261877" cy="157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1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44" y="1197204"/>
            <a:ext cx="9670282" cy="430428"/>
          </a:xfrm>
          <a:prstGeom prst="rect">
            <a:avLst/>
          </a:prstGeom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801950"/>
              </p:ext>
            </p:extLst>
          </p:nvPr>
        </p:nvGraphicFramePr>
        <p:xfrm>
          <a:off x="896111" y="1799612"/>
          <a:ext cx="4255455" cy="46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4" imgW="2540000" imgH="279400" progId="Equation.DSMT4">
                  <p:embed/>
                </p:oleObj>
              </mc:Choice>
              <mc:Fallback>
                <p:oleObj name="Equation" r:id="rId4" imgW="2540000" imgH="279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111" y="1799612"/>
                        <a:ext cx="4255455" cy="468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896111" y="2542032"/>
            <a:ext cx="299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构造无量纲量</a:t>
            </a:r>
            <a:r>
              <a:rPr lang="en-US" altLang="zh-CN" dirty="0"/>
              <a:t>:</a:t>
            </a:r>
            <a:endParaRPr lang="zh-CN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494" y="2267712"/>
            <a:ext cx="2915412" cy="99098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111" y="3509232"/>
            <a:ext cx="8114538" cy="43512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11" y="4194895"/>
            <a:ext cx="10378123" cy="11086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111" y="5226374"/>
            <a:ext cx="6063615" cy="10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8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4" y="1117916"/>
            <a:ext cx="7911068" cy="25207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5" y="3731353"/>
            <a:ext cx="3777980" cy="3339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1" y="4157984"/>
            <a:ext cx="4879595" cy="11638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760" y="4286019"/>
            <a:ext cx="5808200" cy="20715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1919" y="3712350"/>
            <a:ext cx="4439031" cy="3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8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45" y="1113954"/>
            <a:ext cx="8549866" cy="22021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55" y="3487917"/>
            <a:ext cx="6367347" cy="3125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591" y="3800474"/>
            <a:ext cx="4182237" cy="4509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591" y="4244688"/>
            <a:ext cx="5013511" cy="6385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453" y="4423580"/>
            <a:ext cx="3378649" cy="3678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9032" y="4907931"/>
            <a:ext cx="6125527" cy="639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7591" y="5733198"/>
            <a:ext cx="5221225" cy="92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0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22910"/>
            <a:ext cx="11358317" cy="16331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82" y="2917757"/>
            <a:ext cx="11580829" cy="346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8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24" y="1025224"/>
            <a:ext cx="11846743" cy="377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14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232830"/>
            <a:ext cx="11780835" cy="389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31736"/>
      </p:ext>
    </p:extLst>
  </p:cSld>
  <p:clrMapOvr>
    <a:masterClrMapping/>
  </p:clrMapOvr>
</p:sld>
</file>

<file path=ppt/theme/theme1.xml><?xml version="1.0" encoding="utf-8"?>
<a:theme xmlns:a="http://schemas.openxmlformats.org/drawingml/2006/main" name="SE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U" id="{2457A017-061A-4453-A155-27A047544C2B}" vid="{47245C8D-6BD3-444E-B9A1-1BA630CF4E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SEU</Template>
  <TotalTime>3151</TotalTime>
  <Words>226</Words>
  <Application>Microsoft Office PowerPoint</Application>
  <PresentationFormat>宽屏</PresentationFormat>
  <Paragraphs>21</Paragraphs>
  <Slides>24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黑体</vt:lpstr>
      <vt:lpstr>华文中宋</vt:lpstr>
      <vt:lpstr>隶书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SEU</vt:lpstr>
      <vt:lpstr>Equation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王峰</dc:creator>
  <cp:lastModifiedBy>philips</cp:lastModifiedBy>
  <cp:revision>17</cp:revision>
  <dcterms:created xsi:type="dcterms:W3CDTF">2021-06-02T10:05:08Z</dcterms:created>
  <dcterms:modified xsi:type="dcterms:W3CDTF">2021-06-08T14:00:05Z</dcterms:modified>
</cp:coreProperties>
</file>